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6858000" cy="9144000"/>
  <p:embeddedFontLst>
    <p:embeddedFont>
      <p:font typeface="Baumans" panose="02000506020000020003" pitchFamily="2" charset="0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Nunito" pitchFamily="2" charset="77"/>
      <p:bold r:id="rId70"/>
      <p:italic r:id="rId71"/>
      <p:bold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F4FEB7-D864-4CD2-AE4E-0A7091FFFF02}">
  <a:tblStyle styleId="{92F4FEB7-D864-4CD2-AE4E-0A7091FFFF0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3"/>
  </p:normalViewPr>
  <p:slideViewPr>
    <p:cSldViewPr snapToGrid="0" snapToObjects="1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Shape 55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Shape 56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52749" y="286645"/>
            <a:ext cx="9886499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3331122" y="2614519"/>
            <a:ext cx="5529756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81956" y="3794857"/>
            <a:ext cx="90280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11111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152749" y="286645"/>
            <a:ext cx="9886499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092151" y="1904006"/>
            <a:ext cx="100076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11111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152749" y="286645"/>
            <a:ext cx="9886499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11111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11111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152749" y="286645"/>
            <a:ext cx="9886499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092151" y="1904006"/>
            <a:ext cx="100076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11111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PzVQG-mFSuUrsV6G9RTEnuWE8mkJ73luw8aVhtYyL74" TargetMode="External"/><Relationship Id="rId5" Type="http://schemas.openxmlformats.org/officeDocument/2006/relationships/hyperlink" Target="https://developer.android.com/studio/#downloads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youtube.com/watch?v=9jzI8JDHFtA&amp;t=345s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youtube.com/watch?v=FKUlw7mFXRM" TargetMode="External"/><Relationship Id="rId4" Type="http://schemas.openxmlformats.org/officeDocument/2006/relationships/hyperlink" Target="https://www.youtube.com/watch?v=VUPM387qyr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hyperlink" Target="https://www.flaticon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qnCzNm5sZjBg9GI6YAj9JGq221CC025C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lesliehozonghong" TargetMode="External"/><Relationship Id="rId4" Type="http://schemas.openxmlformats.org/officeDocument/2006/relationships/hyperlink" Target="mailto:leslie.nma@gmail.com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aywenderlich.com/154676/android-studio-tutorial-introduction" TargetMode="Externa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aywenderlich.com/154676/android-studio-tutorial-introduction" TargetMode="External"/><Relationship Id="rId4" Type="http://schemas.openxmlformats.org/officeDocument/2006/relationships/image" Target="../media/image9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4107976" y="941678"/>
            <a:ext cx="7438030" cy="514522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ctrTitle"/>
          </p:nvPr>
        </p:nvSpPr>
        <p:spPr>
          <a:xfrm>
            <a:off x="5023075" y="2023066"/>
            <a:ext cx="5815351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aumans"/>
              <a:buNone/>
            </a:pPr>
            <a:r>
              <a:rPr lang="en-US" sz="5000" b="0" i="0" u="none" strike="noStrike" cap="none">
                <a:solidFill>
                  <a:schemeClr val="dk1"/>
                </a:solidFill>
                <a:latin typeface="Baumans"/>
                <a:ea typeface="Baumans"/>
                <a:cs typeface="Baumans"/>
                <a:sym typeface="Baumans"/>
              </a:rPr>
              <a:t>Basic Android Development</a:t>
            </a:r>
            <a:endParaRPr sz="5000" b="0" i="0" u="none" strike="noStrike" cap="none">
              <a:solidFill>
                <a:schemeClr val="dk1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6607528" y="3743803"/>
            <a:ext cx="2646445" cy="77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 sz="2220" i="1"/>
              <a:t>Prepared b</a:t>
            </a:r>
            <a:r>
              <a:rPr lang="en-US" sz="222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Leslie Ho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lang="en-US" sz="222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220" i="1"/>
              <a:t>4</a:t>
            </a:r>
            <a:r>
              <a:rPr lang="en-US" sz="222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/5/2018</a:t>
            </a:r>
            <a:endParaRPr sz="222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130" y="927100"/>
            <a:ext cx="2506446" cy="5276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031447" y="1446663"/>
            <a:ext cx="2303151" cy="4080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9693" y="2023066"/>
            <a:ext cx="1688941" cy="195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7267" y="4288034"/>
            <a:ext cx="1664171" cy="29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7010400" y="0"/>
            <a:ext cx="5181600" cy="6858000"/>
          </a:xfrm>
          <a:prstGeom prst="rect">
            <a:avLst/>
          </a:prstGeom>
          <a:solidFill>
            <a:srgbClr val="20D2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913975" y="2460844"/>
            <a:ext cx="53993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UI Controls/</a:t>
            </a:r>
            <a:b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Element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681" y="2076450"/>
            <a:ext cx="4470217" cy="2390757"/>
          </a:xfrm>
          <a:prstGeom prst="rect">
            <a:avLst/>
          </a:prstGeom>
          <a:solidFill>
            <a:srgbClr val="ECECEC"/>
          </a:solidFill>
          <a:ln w="101600" cap="sq" cmpd="sng">
            <a:solidFill>
              <a:srgbClr val="FDFDF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37500" dir="7560000" sy="98000" kx="110000" ky="110000" algn="t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9677400" cy="81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unito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UI Controls</a:t>
            </a:r>
            <a:endParaRPr sz="2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11" name="Shape 211"/>
          <p:cNvGraphicFramePr/>
          <p:nvPr/>
        </p:nvGraphicFramePr>
        <p:xfrm>
          <a:off x="679938" y="811165"/>
          <a:ext cx="11084175" cy="5806530"/>
        </p:xfrm>
        <a:graphic>
          <a:graphicData uri="http://schemas.openxmlformats.org/drawingml/2006/table">
            <a:tbl>
              <a:tblPr firstRow="1" bandRow="1">
                <a:noFill/>
                <a:tableStyleId>{92F4FEB7-D864-4CD2-AE4E-0A7091FFFF02}</a:tableStyleId>
              </a:tblPr>
              <a:tblGrid>
                <a:gridCol w="8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S.N.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Layout &amp; Description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Preview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TextView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Display Text to user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 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Button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Element for user to tap or click to perform an action.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Switch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Two-state toggle switch widget that can select between two option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 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RadioButton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the user to select one option from a set. 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sng"/>
                        <a:t>ImageView</a:t>
                      </a:r>
                      <a:endParaRPr sz="1800" i="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/>
                        <a:t>Display Image Resources</a:t>
                      </a:r>
                      <a:endParaRPr sz="1800" i="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ProgressBar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Indicates the progress of an operation.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7. 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SeekBar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Extension of ProgressBar that adds draggable thumb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7961" y="1589673"/>
            <a:ext cx="1621292" cy="52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07961" y="2374063"/>
            <a:ext cx="1621292" cy="50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1374" y="6046835"/>
            <a:ext cx="2560688" cy="27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44582" y="5422178"/>
            <a:ext cx="5524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54079" y="3221491"/>
            <a:ext cx="8953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68369" y="4069895"/>
            <a:ext cx="9048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44581" y="4657552"/>
            <a:ext cx="728663" cy="66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9677400" cy="81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unito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Advanced Controls</a:t>
            </a:r>
            <a:endParaRPr sz="2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25" name="Shape 225"/>
          <p:cNvGraphicFramePr/>
          <p:nvPr/>
        </p:nvGraphicFramePr>
        <p:xfrm>
          <a:off x="679938" y="628650"/>
          <a:ext cx="11084175" cy="6108650"/>
        </p:xfrm>
        <a:graphic>
          <a:graphicData uri="http://schemas.openxmlformats.org/drawingml/2006/table">
            <a:tbl>
              <a:tblPr firstRow="1" bandRow="1">
                <a:noFill/>
                <a:tableStyleId>{92F4FEB7-D864-4CD2-AE4E-0A7091FFFF02}</a:tableStyleId>
              </a:tblPr>
              <a:tblGrid>
                <a:gridCol w="8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dk1"/>
                          </a:solidFill>
                        </a:rPr>
                        <a:t>8.</a:t>
                      </a: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sng">
                          <a:solidFill>
                            <a:schemeClr val="dk1"/>
                          </a:solidFill>
                        </a:rPr>
                        <a:t>MapView</a:t>
                      </a:r>
                      <a:endParaRPr sz="1800" b="0" u="sng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Displays a map (with data obtained from the Google Maps service)</a:t>
                      </a:r>
                      <a:endParaRPr sz="1800" b="0" u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WebView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Display web pages as a part of your activity layout. 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VideoView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none"/>
                        <a:t>Display a video file</a:t>
                      </a:r>
                      <a:endParaRPr sz="1800" i="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CalendarView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Calendar widget for displaying and selecting dates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 u="sng"/>
                        <a:t>RatingBar</a:t>
                      </a:r>
                      <a:endParaRPr sz="1800" i="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Extension of SeekBar and ProgressBar that shows a rating in stars</a:t>
                      </a:r>
                      <a:endParaRPr sz="1800" i="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SearchView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user to enter a search query and submit a request to a search provider. 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t="-876"/>
          <a:stretch/>
        </p:blipFill>
        <p:spPr>
          <a:xfrm>
            <a:off x="9587104" y="3737226"/>
            <a:ext cx="1308327" cy="11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5371" y="5091177"/>
            <a:ext cx="1805668" cy="61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66938" y="803902"/>
            <a:ext cx="548662" cy="81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66938" y="1880887"/>
            <a:ext cx="548662" cy="90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3530" y="6054098"/>
            <a:ext cx="2428532" cy="416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00767" y="2917499"/>
            <a:ext cx="926868" cy="6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737852" y="2636377"/>
            <a:ext cx="29373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Layouts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r="67339"/>
          <a:stretch/>
        </p:blipFill>
        <p:spPr>
          <a:xfrm>
            <a:off x="6356555" y="0"/>
            <a:ext cx="58354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1496" y="1838228"/>
            <a:ext cx="5772962" cy="318154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838200" y="1010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Layout Types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5" name="Shape 245"/>
          <p:cNvGraphicFramePr/>
          <p:nvPr/>
        </p:nvGraphicFramePr>
        <p:xfrm>
          <a:off x="838200" y="1255059"/>
          <a:ext cx="10515575" cy="5289200"/>
        </p:xfrm>
        <a:graphic>
          <a:graphicData uri="http://schemas.openxmlformats.org/drawingml/2006/table">
            <a:tbl>
              <a:tblPr firstRow="1" bandRow="1">
                <a:noFill/>
                <a:tableStyleId>{92F4FEB7-D864-4CD2-AE4E-0A7091FFFF02}</a:tableStyleId>
              </a:tblPr>
              <a:tblGrid>
                <a:gridCol w="9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S.N.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Layout &amp; Description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View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Linear Layout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Aligns all children in a single direction, vertically or horizontally. Creates scrollbar if length of the window exceeds the length of the screen. 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6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2. 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Relative Layout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Enable you to specify the location of child objects relative to each other or to the parent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Table Layout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Position children into rows and columns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8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4. 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Table Row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Arrange children horizontally. </a:t>
                      </a:r>
                      <a:r>
                        <a:rPr lang="en-US" sz="1800" b="1" u="none"/>
                        <a:t>Used as a child of TableLayout</a:t>
                      </a:r>
                      <a:r>
                        <a:rPr lang="en-US" sz="1800" u="none"/>
                        <a:t>, otherwise behave as a horizontal linear layout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7784" y="1906851"/>
            <a:ext cx="1089102" cy="112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8516" y="1908063"/>
            <a:ext cx="1089103" cy="112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l="35328" t="23011" r="36160" b="8770"/>
          <a:stretch/>
        </p:blipFill>
        <p:spPr>
          <a:xfrm>
            <a:off x="8628638" y="3303683"/>
            <a:ext cx="1232539" cy="88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36430" y="4548809"/>
            <a:ext cx="2216954" cy="163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Cont…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56" name="Shape 256"/>
          <p:cNvGraphicFramePr/>
          <p:nvPr/>
        </p:nvGraphicFramePr>
        <p:xfrm>
          <a:off x="838200" y="1690688"/>
          <a:ext cx="10515575" cy="3795725"/>
        </p:xfrm>
        <a:graphic>
          <a:graphicData uri="http://schemas.openxmlformats.org/drawingml/2006/table">
            <a:tbl>
              <a:tblPr firstRow="1" bandRow="1">
                <a:noFill/>
                <a:tableStyleId>{92F4FEB7-D864-4CD2-AE4E-0A7091FFFF02}</a:tableStyleId>
              </a:tblPr>
              <a:tblGrid>
                <a:gridCol w="93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S.N.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Layout &amp; Description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View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5.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List View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Display a column list of scrollable items 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 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GridView</a:t>
                      </a:r>
                      <a:endParaRPr sz="1800" u="sng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/>
                        <a:t>Display a two-dimensional grid of scrollable items</a:t>
                      </a:r>
                      <a:endParaRPr sz="1800" u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545" y="2438989"/>
            <a:ext cx="1565455" cy="115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0545" y="3930914"/>
            <a:ext cx="1565455" cy="140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543231" y="174827"/>
            <a:ext cx="10547700" cy="13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Relative Layout</a:t>
            </a:r>
            <a:endParaRPr sz="3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543231" y="1533517"/>
            <a:ext cx="11255400" cy="3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4"/>
              <a:buFont typeface="Arial"/>
              <a:buNone/>
            </a:pPr>
            <a:r>
              <a:rPr lang="en-US" sz="3484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None/>
            </a:pPr>
            <a:endParaRPr sz="255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default layout is not relative, right click the layout and click </a:t>
            </a:r>
            <a:r>
              <a:rPr lang="en-US" sz="255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view &gt; relative layout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an element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margin, padding and any LayoutParam (e.g. layout_alignParentStart)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your LayoutParam (you can check more than 1)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any margin or padding</a:t>
            </a:r>
            <a:endParaRPr/>
          </a:p>
          <a:p>
            <a:pPr marL="514350" marR="0" lvl="0" indent="-36322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6322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l="35328" t="23011" r="36160" b="8770"/>
          <a:stretch/>
        </p:blipFill>
        <p:spPr>
          <a:xfrm>
            <a:off x="10566171" y="5788330"/>
            <a:ext cx="1232539" cy="884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543231" y="-14747"/>
            <a:ext cx="10547555" cy="135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LayoutParam</a:t>
            </a:r>
            <a:endParaRPr sz="3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3" name="Shape 2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31667" y="796650"/>
            <a:ext cx="3607998" cy="5890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Shape 274"/>
          <p:cNvCxnSpPr>
            <a:stCxn id="275" idx="1"/>
          </p:cNvCxnSpPr>
          <p:nvPr/>
        </p:nvCxnSpPr>
        <p:spPr>
          <a:xfrm flipH="1">
            <a:off x="6066422" y="2824392"/>
            <a:ext cx="2188200" cy="962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Shape 276"/>
          <p:cNvCxnSpPr/>
          <p:nvPr/>
        </p:nvCxnSpPr>
        <p:spPr>
          <a:xfrm rot="10800000">
            <a:off x="6587615" y="3835993"/>
            <a:ext cx="1725560" cy="134974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7" name="Shape 277"/>
          <p:cNvCxnSpPr>
            <a:stCxn id="278" idx="1"/>
          </p:cNvCxnSpPr>
          <p:nvPr/>
        </p:nvCxnSpPr>
        <p:spPr>
          <a:xfrm flipH="1">
            <a:off x="7526487" y="3835992"/>
            <a:ext cx="1583100" cy="2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9" name="Shape 279"/>
          <p:cNvCxnSpPr>
            <a:stCxn id="280" idx="1"/>
          </p:cNvCxnSpPr>
          <p:nvPr/>
        </p:nvCxnSpPr>
        <p:spPr>
          <a:xfrm flipH="1">
            <a:off x="6096016" y="1171579"/>
            <a:ext cx="2674800" cy="52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1" name="Shape 281"/>
          <p:cNvCxnSpPr>
            <a:stCxn id="282" idx="3"/>
          </p:cNvCxnSpPr>
          <p:nvPr/>
        </p:nvCxnSpPr>
        <p:spPr>
          <a:xfrm>
            <a:off x="3134707" y="3862408"/>
            <a:ext cx="897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3" name="Shape 283"/>
          <p:cNvCxnSpPr>
            <a:stCxn id="284" idx="3"/>
          </p:cNvCxnSpPr>
          <p:nvPr/>
        </p:nvCxnSpPr>
        <p:spPr>
          <a:xfrm rot="10800000" flipH="1">
            <a:off x="3479389" y="4312830"/>
            <a:ext cx="2097900" cy="86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5" name="Shape 285"/>
          <p:cNvCxnSpPr>
            <a:stCxn id="286" idx="3"/>
          </p:cNvCxnSpPr>
          <p:nvPr/>
        </p:nvCxnSpPr>
        <p:spPr>
          <a:xfrm>
            <a:off x="3307543" y="2469805"/>
            <a:ext cx="1713000" cy="1294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7" name="Shape 287"/>
          <p:cNvCxnSpPr>
            <a:stCxn id="288" idx="1"/>
          </p:cNvCxnSpPr>
          <p:nvPr/>
        </p:nvCxnSpPr>
        <p:spPr>
          <a:xfrm flipH="1">
            <a:off x="5816904" y="2066314"/>
            <a:ext cx="2459400" cy="1121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9" name="Shape 289"/>
          <p:cNvCxnSpPr>
            <a:stCxn id="290" idx="3"/>
          </p:cNvCxnSpPr>
          <p:nvPr/>
        </p:nvCxnSpPr>
        <p:spPr>
          <a:xfrm>
            <a:off x="3148329" y="1381125"/>
            <a:ext cx="921900" cy="42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1" name="Shape 291"/>
          <p:cNvCxnSpPr>
            <a:stCxn id="292" idx="1"/>
          </p:cNvCxnSpPr>
          <p:nvPr/>
        </p:nvCxnSpPr>
        <p:spPr>
          <a:xfrm rot="10800000">
            <a:off x="6155116" y="5950023"/>
            <a:ext cx="2615700" cy="3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Shape 292"/>
          <p:cNvSpPr txBox="1"/>
          <p:nvPr/>
        </p:nvSpPr>
        <p:spPr>
          <a:xfrm>
            <a:off x="8770816" y="5665258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Layout_alignParentBottom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8276304" y="1743148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Layout_above: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8254622" y="2639726"/>
            <a:ext cx="2873479" cy="369332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605910" y="4852465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Layout_Below: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434064" y="2146639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Layout_toLeftOf: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8313175" y="4912208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Layout_toRightOf: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9109587" y="3512827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Layout_alignParentRight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261228" y="3539242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Layout_alignParentRLeft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274850" y="1196459"/>
            <a:ext cx="2873479" cy="369332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positioning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770816" y="848414"/>
            <a:ext cx="2873479" cy="646331"/>
          </a:xfrm>
          <a:prstGeom prst="rect">
            <a:avLst/>
          </a:prstGeom>
          <a:noFill/>
          <a:ln w="9525" cap="flat" cmpd="sng">
            <a:solidFill>
              <a:srgbClr val="1F38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Layout_centerInParent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Layout_alignParentTop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4044529" y="1545146"/>
            <a:ext cx="3577362" cy="46345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Shape 295"/>
          <p:cNvCxnSpPr/>
          <p:nvPr/>
        </p:nvCxnSpPr>
        <p:spPr>
          <a:xfrm flipH="1">
            <a:off x="7673068" y="385713"/>
            <a:ext cx="1036733" cy="1268874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Shape 296"/>
          <p:cNvSpPr txBox="1"/>
          <p:nvPr/>
        </p:nvSpPr>
        <p:spPr>
          <a:xfrm>
            <a:off x="8770816" y="209085"/>
            <a:ext cx="28734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YOUR PARENT!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89154" y="308002"/>
            <a:ext cx="10547555" cy="135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 if I want to position the element independent of each other?</a:t>
            </a:r>
            <a:endParaRPr sz="3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2090583" y="2900371"/>
            <a:ext cx="8010834" cy="101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Linear Layout!</a:t>
            </a: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0" y="5151812"/>
            <a:ext cx="12192000" cy="1706188"/>
          </a:xfrm>
          <a:prstGeom prst="rect">
            <a:avLst/>
          </a:prstGeom>
          <a:solidFill>
            <a:srgbClr val="00968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3434" y="3574544"/>
            <a:ext cx="1358566" cy="1358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543231" y="-14747"/>
            <a:ext cx="10547555" cy="1358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unito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Linear Layout</a:t>
            </a:r>
            <a:endParaRPr sz="300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543231" y="1638301"/>
            <a:ext cx="11414479" cy="355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4"/>
              <a:buFont typeface="Arial"/>
              <a:buNone/>
            </a:pPr>
            <a:r>
              <a:rPr lang="en-US" sz="3484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None/>
            </a:pPr>
            <a:endParaRPr sz="255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default layout is not linear, right click the layout and click </a:t>
            </a:r>
            <a:r>
              <a:rPr lang="en-US" sz="255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view &gt; linear layout. </a:t>
            </a: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is horizontal. To switch to vertical, right click again, click </a:t>
            </a:r>
            <a:r>
              <a:rPr lang="en-US" sz="255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layout &gt; convert orientation to vertical 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an element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margin and padding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(2) and (3) until u have all element row-wise or col-wise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AutoNum type="arabicPeriod"/>
            </a:pPr>
            <a:r>
              <a:rPr lang="en-US" sz="2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any margin, padding, weight or spacing 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6322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7875" y="5520206"/>
            <a:ext cx="1089102" cy="112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8607" y="5521418"/>
            <a:ext cx="1089103" cy="112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37" y="480634"/>
            <a:ext cx="10640901" cy="6097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005384" y="777922"/>
            <a:ext cx="9912825" cy="91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Nunito"/>
              <a:buNone/>
            </a:pPr>
            <a:r>
              <a:rPr lang="en-US" sz="3800" b="1" i="0" u="none" strike="noStrike" cap="none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Pre-Installation(s)</a:t>
            </a:r>
            <a:endParaRPr sz="380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05384" y="1531593"/>
            <a:ext cx="9912825" cy="387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endParaRPr sz="38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1005384" y="1592968"/>
            <a:ext cx="9912825" cy="387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Studio 3.4 : </a:t>
            </a:r>
            <a:r>
              <a:rPr lang="en-US" sz="2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https://developer.android.com/studio/#downloads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 SDK: 4.4 KitKat 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Compile SDK: 9.0 Pie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SDK: 9.0 Pie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AVD: Nexus 4 (4.7”); System Image: Pie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1359629" y="4591531"/>
            <a:ext cx="9472742" cy="87435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90"/>
              <a:buFont typeface="Nunito"/>
              <a:buNone/>
            </a:pPr>
            <a:r>
              <a:rPr lang="en-US" sz="2090" b="1" i="0" u="none" strike="noStrike" cap="none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Instructions</a:t>
            </a:r>
            <a:endParaRPr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https://drive.google.com/open?id=1PzVQG-mFSuUrsV6G9RTEnuWE8mkJ73luw8aVhtYyL74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3807733" y="437783"/>
            <a:ext cx="4576533" cy="78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111111"/>
                </a:solidFill>
                <a:latin typeface="Nunito"/>
                <a:ea typeface="Nunito"/>
                <a:cs typeface="Nunito"/>
                <a:sym typeface="Nunito"/>
              </a:rPr>
              <a:t>Example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627045" y="1501885"/>
            <a:ext cx="6140851" cy="45271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838200" y="2081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Layouts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838200" y="14006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Layout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https://www.youtube.com/watch?v=9jzI8JDHFtA&amp;t=345s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GridView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https://www.youtube.com/watch?v=VUPM387qyrw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ListView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https://www.youtube.com/watch?v=FKUlw7mFXRM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84807" y="5885185"/>
            <a:ext cx="950939" cy="85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27391" y="5885184"/>
            <a:ext cx="950939" cy="85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13058" y="5885184"/>
            <a:ext cx="1107856" cy="85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Android Studio 2.2, Google introduce a new layout….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3567469" y="2094271"/>
            <a:ext cx="4633452" cy="72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 Layout!</a:t>
            </a:r>
            <a:endParaRPr sz="40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275" y="3089787"/>
            <a:ext cx="4209839" cy="265402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8200921" y="2918231"/>
            <a:ext cx="3796800" cy="26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 View hierarchy</a:t>
            </a:r>
            <a:endParaRPr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groups via “chain method”</a:t>
            </a:r>
            <a:endParaRPr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break layout if an element is set to gone</a:t>
            </a:r>
            <a:endParaRPr/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do both relative and linear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 is Constraint Layout? 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relative layout, but uses constraints to determine how UI element are position relative to others.  A constraint can be thought of as a connection or alignment to another element / parent via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Anchor Points</a:t>
            </a:r>
            <a:endParaRPr sz="2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1449" y="3749820"/>
            <a:ext cx="3719433" cy="256208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5090440" y="4975124"/>
            <a:ext cx="428293" cy="48669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5877020" y="4449098"/>
            <a:ext cx="428293" cy="48669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6648853" y="5014456"/>
            <a:ext cx="428293" cy="48669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5886852" y="5535562"/>
            <a:ext cx="428293" cy="48669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Features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141" y="4505457"/>
            <a:ext cx="702605" cy="67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922" y="5619850"/>
            <a:ext cx="2400372" cy="41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141" y="3637031"/>
            <a:ext cx="702606" cy="58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415115" y="3536293"/>
            <a:ext cx="5902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None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handle: used for resizing view</a:t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4415115" y="4275200"/>
            <a:ext cx="6952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5"/>
              <a:buFont typeface="Arial"/>
              <a:buNone/>
            </a:pPr>
            <a:r>
              <a:rPr lang="en-US" sz="23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 handle / Anchor: used to specify the position of the element by connecting to other element. By default, anchored to constraint layout itself</a:t>
            </a:r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4415115" y="5371682"/>
            <a:ext cx="6952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None/>
            </a:pPr>
            <a:r>
              <a:rPr lang="en-US" sz="2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Baseline: used for aligning  the text of a element with the baseline of another element</a:t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487" y="4936622"/>
            <a:ext cx="1657435" cy="1378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Shape 365"/>
          <p:cNvCxnSpPr/>
          <p:nvPr/>
        </p:nvCxnSpPr>
        <p:spPr>
          <a:xfrm>
            <a:off x="874204" y="5886935"/>
            <a:ext cx="649569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66" name="Shape 36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2903108" y="1150056"/>
            <a:ext cx="5902699" cy="134007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 rot="-5400000">
            <a:off x="6947334" y="1344144"/>
            <a:ext cx="381060" cy="1881890"/>
          </a:xfrm>
          <a:prstGeom prst="leftBrace">
            <a:avLst>
              <a:gd name="adj1" fmla="val 8333"/>
              <a:gd name="adj2" fmla="val 50000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 rot="-5400000">
            <a:off x="4399676" y="1077476"/>
            <a:ext cx="381060" cy="3011589"/>
          </a:xfrm>
          <a:prstGeom prst="leftBrace">
            <a:avLst>
              <a:gd name="adj1" fmla="val 8333"/>
              <a:gd name="adj2" fmla="val 50000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 rot="5400000">
            <a:off x="6536032" y="527271"/>
            <a:ext cx="381060" cy="1059287"/>
          </a:xfrm>
          <a:prstGeom prst="leftBrace">
            <a:avLst>
              <a:gd name="adj1" fmla="val 8333"/>
              <a:gd name="adj2" fmla="val 50000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8856749" y="1492970"/>
            <a:ext cx="2013966" cy="74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Anchored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321285" y="1575348"/>
            <a:ext cx="2013966" cy="74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3840491" y="2775662"/>
            <a:ext cx="2013966" cy="74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Size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6064843" y="97389"/>
            <a:ext cx="2013966" cy="74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Expanded Size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6486535" y="2714135"/>
            <a:ext cx="1539341" cy="74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Shape 375"/>
          <p:cNvCxnSpPr/>
          <p:nvPr/>
        </p:nvCxnSpPr>
        <p:spPr>
          <a:xfrm>
            <a:off x="6577140" y="1649088"/>
            <a:ext cx="74121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6" name="Shape 376"/>
          <p:cNvCxnSpPr/>
          <p:nvPr/>
        </p:nvCxnSpPr>
        <p:spPr>
          <a:xfrm rot="10800000">
            <a:off x="6577140" y="2094558"/>
            <a:ext cx="741217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663524" y="166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Inspector plane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Shape 38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3524" y="2059096"/>
            <a:ext cx="3729037" cy="414986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cxnSp>
        <p:nvCxnSpPr>
          <p:cNvPr id="383" name="Shape 383"/>
          <p:cNvCxnSpPr/>
          <p:nvPr/>
        </p:nvCxnSpPr>
        <p:spPr>
          <a:xfrm flipH="1">
            <a:off x="2774931" y="2462981"/>
            <a:ext cx="3212914" cy="12854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4" name="Shape 384"/>
          <p:cNvCxnSpPr/>
          <p:nvPr/>
        </p:nvCxnSpPr>
        <p:spPr>
          <a:xfrm flipH="1">
            <a:off x="2799514" y="5490039"/>
            <a:ext cx="4309209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966915" y="4274048"/>
            <a:ext cx="6141808" cy="103537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3745" y="1548581"/>
            <a:ext cx="614824" cy="61482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87" name="Shape 3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9983" y="3358208"/>
            <a:ext cx="606383" cy="66583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88" name="Shape 3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68423" y="2426220"/>
            <a:ext cx="597943" cy="63418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89" name="Shape 389"/>
          <p:cNvSpPr txBox="1"/>
          <p:nvPr/>
        </p:nvSpPr>
        <p:spPr>
          <a:xfrm>
            <a:off x="7108722" y="1548581"/>
            <a:ext cx="4419753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Element. Specify Constraint</a:t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7108722" y="2304681"/>
            <a:ext cx="5083277" cy="113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Wrap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Actual Element. Specify distance between the actual element and the anchored surface.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 txBox="1"/>
          <p:nvPr/>
        </p:nvSpPr>
        <p:spPr>
          <a:xfrm>
            <a:off x="7108721" y="3473232"/>
            <a:ext cx="4419753" cy="113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size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Expands Element. Specify distance between the expanded element and the anchored surface. </a:t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7108721" y="5093595"/>
            <a:ext cx="4419753" cy="79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Vertical / Horizontal Biasness: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+/- constraint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Shape 397"/>
          <p:cNvCxnSpPr/>
          <p:nvPr/>
        </p:nvCxnSpPr>
        <p:spPr>
          <a:xfrm>
            <a:off x="1248688" y="5929446"/>
            <a:ext cx="9635066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838200" y="231228"/>
            <a:ext cx="9859287" cy="91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Alignment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838200" y="4435565"/>
            <a:ext cx="9203267" cy="59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Font typeface="Calibri"/>
              <a:buNone/>
            </a:pPr>
            <a:r>
              <a:rPr lang="en-US" sz="407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Alignment (Baselining)</a:t>
            </a:r>
            <a:endParaRPr sz="4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4201" y="1472294"/>
            <a:ext cx="4602229" cy="205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 l="5710" t="13161"/>
          <a:stretch/>
        </p:blipFill>
        <p:spPr>
          <a:xfrm>
            <a:off x="3450021" y="5275449"/>
            <a:ext cx="5063808" cy="108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0942" y="2951243"/>
            <a:ext cx="3204753" cy="17674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03" name="Shape 403"/>
          <p:cNvCxnSpPr>
            <a:endCxn id="402" idx="1"/>
          </p:cNvCxnSpPr>
          <p:nvPr/>
        </p:nvCxnSpPr>
        <p:spPr>
          <a:xfrm>
            <a:off x="6624842" y="3378978"/>
            <a:ext cx="1766100" cy="456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4" name="Shape 404"/>
          <p:cNvSpPr/>
          <p:nvPr/>
        </p:nvSpPr>
        <p:spPr>
          <a:xfrm>
            <a:off x="8655113" y="3606988"/>
            <a:ext cx="1122300" cy="45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0041475" y="3606988"/>
            <a:ext cx="1122300" cy="456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90817" y="2294047"/>
            <a:ext cx="5257800" cy="226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Importing </a:t>
            </a:r>
            <a:b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Images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l="69853"/>
          <a:stretch/>
        </p:blipFill>
        <p:spPr>
          <a:xfrm>
            <a:off x="6443384" y="0"/>
            <a:ext cx="5748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83" y="1626099"/>
            <a:ext cx="3605802" cy="3605802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85200" y="211600"/>
            <a:ext cx="6622800" cy="5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60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6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Find a non-copyrighted /  open-source image</a:t>
            </a:r>
            <a:endParaRPr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Wallpaper: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https://unsplash.com/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Icons (.svg, .psd, etc.):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https://www.flaticon.com/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2) </a:t>
            </a: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and Ctrl + C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3) </a:t>
            </a: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Navigate to app/res/drawable in Android Studio and Ctrl + P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Dragging and dropping the image into the respective folder will not work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 Rename the image and </a:t>
            </a:r>
            <a:r>
              <a:rPr lang="en-US" sz="25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ensure that there is no special character or symbols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To display image in your app, use ImageView. To crop image, set its scaleType to </a:t>
            </a:r>
            <a:r>
              <a:rPr lang="en-US" sz="25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centreCrop</a:t>
            </a:r>
            <a:endParaRPr sz="25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853507" y="843892"/>
            <a:ext cx="5338500" cy="517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7010400" y="0"/>
            <a:ext cx="5181600" cy="6858000"/>
          </a:xfrm>
          <a:prstGeom prst="rect">
            <a:avLst/>
          </a:prstGeom>
          <a:solidFill>
            <a:srgbClr val="20D2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990175" y="2213194"/>
            <a:ext cx="5399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Nunito"/>
              <a:buNone/>
            </a:pPr>
            <a:br>
              <a:rPr lang="en-US" sz="3959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297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too long? No problem!</a:t>
            </a:r>
            <a:br>
              <a:rPr lang="en-US" sz="3959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959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Scroll View</a:t>
            </a:r>
            <a:endParaRPr sz="3959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9105" y="1938557"/>
            <a:ext cx="2539682" cy="2539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94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2865" y="341108"/>
            <a:ext cx="9246269" cy="617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2775555" y="463449"/>
            <a:ext cx="2797500" cy="8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Nunito"/>
              <a:buNone/>
            </a:pPr>
            <a:r>
              <a:rPr lang="en-US" sz="38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Content.</a:t>
            </a:r>
            <a:endParaRPr sz="38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657825" y="1240050"/>
            <a:ext cx="77289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87325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/>
              <a:t>Android Architecture</a:t>
            </a:r>
            <a:endParaRPr sz="25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Studio Interface</a:t>
            </a:r>
            <a:endParaRPr sz="2500"/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Controls (element + layouts)</a:t>
            </a:r>
            <a:endParaRPr sz="2500"/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Importing Images</a:t>
            </a:r>
            <a:endParaRPr sz="2500"/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View</a:t>
            </a:r>
            <a:endParaRPr sz="2500"/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Activity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/>
              <a:t>Scripting (wiring your UI)</a:t>
            </a:r>
            <a:endParaRPr sz="2500"/>
          </a:p>
          <a:p>
            <a:pPr marL="228600" marR="0" lvl="0" indent="-18732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50"/>
              <a:buFont typeface="Arial"/>
              <a:buNone/>
            </a:pPr>
            <a:r>
              <a:rPr lang="en-US" sz="25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Appendix: AVD set-up</a:t>
            </a:r>
            <a:endParaRPr sz="2500"/>
          </a:p>
          <a:p>
            <a:pPr marL="514350" marR="0" lvl="0" indent="-3810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10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989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endParaRPr sz="19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8989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endParaRPr sz="196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55425" y="156125"/>
            <a:ext cx="10681200" cy="6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25"/>
              <a:buFont typeface="Arial"/>
              <a:buNone/>
            </a:pPr>
            <a:r>
              <a:rPr lang="en-US" sz="33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33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49561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scroll view only after you have all your element in place</a:t>
            </a:r>
            <a:endParaRPr sz="2000"/>
          </a:p>
          <a:p>
            <a:pPr marL="514350" marR="0" lvl="0" indent="-49561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text-based UI element (i.e. multiline text) switch layout_height to wrap_content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495617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to XMLView and insert the following snippets</a:t>
            </a:r>
            <a:endParaRPr sz="800"/>
          </a:p>
          <a:p>
            <a:pPr marL="514350" marR="0" lvl="0" indent="-38481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 Scrolling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&lt;ScrollView xmlns:android="http://schemas.android.com/apk/res/android"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android:layout_width="fill_parent"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android:layout_height="fill_parent" &gt;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15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you content here --&gt;</a:t>
            </a:r>
            <a:endParaRPr sz="15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&lt;/ScrollView&gt;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Scrolling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&lt;HorizontalScrollView xmlns:android="http://schemas.android.com/apk/res/android"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android:layout_width="fill_parent"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android:layout_height="fill_parent" &gt;</a:t>
            </a:r>
            <a:endParaRPr sz="15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15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&lt;!-- you content here --&gt;</a:t>
            </a:r>
            <a:endParaRPr sz="15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&lt;/ScrollView&gt;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15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it Yourself!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891621" y="1588731"/>
            <a:ext cx="497266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need…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 Layout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view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 View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View &amp; Plain Text (field)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Multiline Text (description)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l="10166" t="2709" r="7808" b="7588"/>
          <a:stretch/>
        </p:blipFill>
        <p:spPr>
          <a:xfrm>
            <a:off x="5810863" y="681037"/>
            <a:ext cx="2580968" cy="45882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2" name="Shape 442"/>
          <p:cNvPicPr preferRelativeResize="0"/>
          <p:nvPr/>
        </p:nvPicPr>
        <p:blipFill rotWithShape="1">
          <a:blip r:embed="rId4">
            <a:alphaModFix/>
          </a:blip>
          <a:srcRect l="2939" t="9392" r="5621" b="6568"/>
          <a:stretch/>
        </p:blipFill>
        <p:spPr>
          <a:xfrm>
            <a:off x="8652429" y="681036"/>
            <a:ext cx="2788237" cy="45882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3" name="Shape 443"/>
          <p:cNvSpPr txBox="1"/>
          <p:nvPr/>
        </p:nvSpPr>
        <p:spPr>
          <a:xfrm>
            <a:off x="1266092" y="5657960"/>
            <a:ext cx="9659815" cy="8003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it works in landscape mode too!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5810863" y="949569"/>
            <a:ext cx="1258152" cy="228600"/>
          </a:xfrm>
          <a:prstGeom prst="rect">
            <a:avLst/>
          </a:prstGeom>
          <a:solidFill>
            <a:srgbClr val="3648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8697749" y="970084"/>
            <a:ext cx="1383967" cy="228600"/>
          </a:xfrm>
          <a:prstGeom prst="rect">
            <a:avLst/>
          </a:prstGeom>
          <a:solidFill>
            <a:srgbClr val="3648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"/>
              <a:buNone/>
            </a:pPr>
            <a:r>
              <a:rPr lang="en-US" sz="4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Scripting</a:t>
            </a:r>
            <a:endParaRPr sz="4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5937" y="1665484"/>
            <a:ext cx="7240125" cy="4827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109127" y="362250"/>
            <a:ext cx="5668786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Android Activity</a:t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3571019" y="1204582"/>
            <a:ext cx="5668786" cy="550101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940199" y="1857639"/>
            <a:ext cx="4241401" cy="2290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Event</a:t>
            </a:r>
            <a:b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Handling</a:t>
            </a:r>
            <a:b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 controller)</a:t>
            </a:r>
            <a:b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3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767213" y="235948"/>
            <a:ext cx="5891389" cy="45210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5767212" y="3002825"/>
            <a:ext cx="5891388" cy="3721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96129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Navigate to app/java/com/MainActivity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Shape 4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68701" y="1325563"/>
            <a:ext cx="8454598" cy="50891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7010400" y="0"/>
            <a:ext cx="5181600" cy="6858000"/>
          </a:xfrm>
          <a:prstGeom prst="rect">
            <a:avLst/>
          </a:prstGeom>
          <a:solidFill>
            <a:srgbClr val="F64C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881734" y="2107686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b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Wiring your </a:t>
            </a:r>
            <a:b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Buttons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6482" y="2233612"/>
            <a:ext cx="3867150" cy="3305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482" name="Shape 482"/>
          <p:cNvSpPr txBox="1"/>
          <p:nvPr/>
        </p:nvSpPr>
        <p:spPr>
          <a:xfrm>
            <a:off x="7010400" y="344289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Nunito"/>
              <a:buNone/>
            </a:pPr>
            <a:r>
              <a:rPr lang="en-US" sz="3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 android.view.View</a:t>
            </a:r>
            <a:endParaRPr sz="3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/>
        </p:nvSpPr>
        <p:spPr>
          <a:xfrm>
            <a:off x="631154" y="178285"/>
            <a:ext cx="11255479" cy="268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77"/>
              <a:buFont typeface="Arial"/>
              <a:buNone/>
            </a:pPr>
            <a:r>
              <a:rPr lang="en-US" sz="3177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124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40"/>
              <a:buFont typeface="Arial"/>
              <a:buNone/>
            </a:pPr>
            <a:endParaRPr sz="124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AutoNum type="arabicPeriod"/>
            </a:pPr>
            <a:r>
              <a:rPr lang="en-US" sz="24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android.view.View;</a:t>
            </a:r>
            <a:endParaRPr/>
          </a:p>
          <a:p>
            <a:pPr marL="514350" marR="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AutoNum type="arabicPeriod"/>
            </a:pPr>
            <a:r>
              <a:rPr lang="en-US" sz="24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your function, argument is type View 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rPr lang="en-US" sz="248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e.g. public void clickFunction(View view) {}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rPr lang="en-US" sz="24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In your design view, navigate to your button, under attributes, look for “onClick” and input the function name</a:t>
            </a:r>
            <a:endParaRPr/>
          </a:p>
          <a:p>
            <a:pPr marL="514350" marR="0" lvl="0" indent="-37655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endParaRPr sz="21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7655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endParaRPr sz="21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 b="35748"/>
          <a:stretch/>
        </p:blipFill>
        <p:spPr>
          <a:xfrm>
            <a:off x="3983675" y="3528874"/>
            <a:ext cx="3756549" cy="3150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 b="92498"/>
          <a:stretch/>
        </p:blipFill>
        <p:spPr>
          <a:xfrm>
            <a:off x="3983676" y="3607841"/>
            <a:ext cx="3756550" cy="48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7010400" y="0"/>
            <a:ext cx="5181600" cy="6858000"/>
          </a:xfrm>
          <a:prstGeom prst="rect">
            <a:avLst/>
          </a:prstGeom>
          <a:solidFill>
            <a:srgbClr val="339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881734" y="2107686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b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Wiring your </a:t>
            </a:r>
            <a:b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TextView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8" name="Shape 4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513" r="9487"/>
          <a:stretch/>
        </p:blipFill>
        <p:spPr>
          <a:xfrm>
            <a:off x="7881257" y="2467092"/>
            <a:ext cx="3657600" cy="3429000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  <p:sp>
        <p:nvSpPr>
          <p:cNvPr id="499" name="Shape 499"/>
          <p:cNvSpPr txBox="1"/>
          <p:nvPr/>
        </p:nvSpPr>
        <p:spPr>
          <a:xfrm>
            <a:off x="7010400" y="372055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-US" sz="3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 android.widget.EditText</a:t>
            </a:r>
            <a:endParaRPr sz="3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/>
        </p:nvSpPr>
        <p:spPr>
          <a:xfrm>
            <a:off x="635030" y="281354"/>
            <a:ext cx="10921939" cy="631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15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your designer view, navigate to your EditText UI, under attributes, set an ID</a:t>
            </a:r>
            <a:endParaRPr/>
          </a:p>
          <a:p>
            <a:pPr marL="51435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import android.widget.EditText;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 startAt="3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Locate view using findViewByID, parameter type ID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e.g. EditText myTextfield = findViewById(R.id.myID);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To get current text: </a:t>
            </a: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myTextfield.getText().toString();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To set text: </a:t>
            </a: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myTextfield.setText(“This is a sample text”);</a:t>
            </a:r>
            <a:endParaRPr sz="21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 b="54462"/>
          <a:stretch/>
        </p:blipFill>
        <p:spPr>
          <a:xfrm>
            <a:off x="3871850" y="1811225"/>
            <a:ext cx="3478525" cy="2000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0" y="0"/>
            <a:ext cx="4865914" cy="6858000"/>
          </a:xfrm>
          <a:prstGeom prst="rect">
            <a:avLst/>
          </a:prstGeom>
          <a:solidFill>
            <a:srgbClr val="1AAE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666871" y="2635735"/>
            <a:ext cx="3831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System Architecture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7" name="Shape 1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42785" y="604327"/>
            <a:ext cx="6670314" cy="56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7010400" y="0"/>
            <a:ext cx="5181600" cy="6858000"/>
          </a:xfrm>
          <a:prstGeom prst="rect">
            <a:avLst/>
          </a:prstGeom>
          <a:solidFill>
            <a:srgbClr val="20D2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881734" y="2107686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b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Wiring your </a:t>
            </a:r>
            <a:b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7010400" y="372055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</a:pPr>
            <a:r>
              <a:rPr lang="en-US" sz="2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 android.widget.ImageView;</a:t>
            </a:r>
            <a:endParaRPr sz="2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3">
            <a:alphaModFix/>
          </a:blip>
          <a:srcRect l="3914" t="22820" r="69829" b="25128"/>
          <a:stretch/>
        </p:blipFill>
        <p:spPr>
          <a:xfrm>
            <a:off x="8475784" y="2150569"/>
            <a:ext cx="2250831" cy="3569678"/>
          </a:xfrm>
          <a:prstGeom prst="rect">
            <a:avLst/>
          </a:prstGeom>
          <a:noFill/>
          <a:ln w="1270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95250" dir="10500000" sx="97000" sy="23000" kx="900000" ky="900000" algn="b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635030" y="123092"/>
            <a:ext cx="10921939" cy="6611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In your designer view, navigate to your imageView UI, under attributes, set an ID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android.widget.ImageView;</a:t>
            </a:r>
            <a:endParaRPr sz="21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 startAt="3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Locate view using findViewByID, parameter type ID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e.g. ImageView image= findViewById(R.id.myID);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To get current image: </a:t>
            </a: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image.getDrawable(); // returns Drawable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To set image: </a:t>
            </a: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myTextfield.setImageResource(R.</a:t>
            </a:r>
            <a:r>
              <a:rPr lang="en-US" sz="2100" i="1">
                <a:solidFill>
                  <a:schemeClr val="dk1"/>
                </a:solidFill>
              </a:rPr>
              <a:t>drawable</a:t>
            </a: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.myImage)          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// argument is location of your image</a:t>
            </a:r>
            <a:endParaRPr sz="21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54462"/>
          <a:stretch/>
        </p:blipFill>
        <p:spPr>
          <a:xfrm>
            <a:off x="3801500" y="1606048"/>
            <a:ext cx="3478525" cy="1949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7010400" y="0"/>
            <a:ext cx="5181600" cy="6858000"/>
          </a:xfrm>
          <a:prstGeom prst="rect">
            <a:avLst/>
          </a:prstGeom>
          <a:solidFill>
            <a:srgbClr val="F64C73"/>
          </a:solidFill>
          <a:ln w="12700" cap="flat" cmpd="sng">
            <a:solidFill>
              <a:srgbClr val="20D2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881734" y="2107686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Toast</a:t>
            </a:r>
            <a:b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Message?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7010400" y="615899"/>
            <a:ext cx="4957800" cy="1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-US" sz="3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 android.widget.Toast;</a:t>
            </a:r>
            <a:endParaRPr sz="3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8146" y="2560261"/>
            <a:ext cx="4203822" cy="269044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635030" y="281354"/>
            <a:ext cx="10921939" cy="478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android.widget.Toast;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Toast.makeText(this, </a:t>
            </a:r>
            <a:r>
              <a:rPr lang="en-US" sz="2500" i="1">
                <a:solidFill>
                  <a:schemeClr val="dk1"/>
                </a:solidFill>
              </a:rPr>
              <a:t>“</a:t>
            </a: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justAToastMsg</a:t>
            </a:r>
            <a:r>
              <a:rPr lang="en-US" sz="2500" i="1">
                <a:solidFill>
                  <a:schemeClr val="dk1"/>
                </a:solidFill>
              </a:rPr>
              <a:t>”</a:t>
            </a: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Toast.LENGTH_SHORT), show(); // this refers to main activity</a:t>
            </a:r>
            <a:endParaRPr/>
          </a:p>
        </p:txBody>
      </p:sp>
      <p:pic>
        <p:nvPicPr>
          <p:cNvPr id="537" name="Shape 5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3879" y="3732766"/>
            <a:ext cx="5224241" cy="26632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39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title"/>
          </p:nvPr>
        </p:nvSpPr>
        <p:spPr>
          <a:xfrm>
            <a:off x="881734" y="2107686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Switching Screen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6605951" y="143454"/>
            <a:ext cx="5399314" cy="17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</a:pPr>
            <a:r>
              <a:rPr lang="en-US" sz="3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Import android.content.intent</a:t>
            </a:r>
            <a:endParaRPr sz="30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4897" y="1921968"/>
            <a:ext cx="2533333" cy="39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8991" y="2029057"/>
            <a:ext cx="2542857" cy="37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/>
          <p:nvPr/>
        </p:nvSpPr>
        <p:spPr>
          <a:xfrm>
            <a:off x="8310193" y="3629856"/>
            <a:ext cx="1667613" cy="5651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4C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582276" y="337540"/>
            <a:ext cx="11304900" cy="57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lang="en-US" sz="4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10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second Activity (e.g. Activity2) in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     </a:t>
            </a: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/ java / com </a:t>
            </a:r>
            <a:endParaRPr/>
          </a:p>
          <a:p>
            <a:pPr marL="514350" marR="0" lvl="0" indent="-5143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AutoNum type="arabicPeriod"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 back to your main Activity and import: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500" i="1">
                <a:solidFill>
                  <a:schemeClr val="dk1"/>
                </a:solidFill>
              </a:rPr>
              <a:t>import android.content.Intent;</a:t>
            </a:r>
            <a:endParaRPr sz="25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In your function responsible for switching screen, insert the following: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void switchScreenFunction(view View) {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Intent intent = new Intent(this, Activity2.class)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startActivity(intent);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Remember to wire the function to the button responsible for switching screen  </a:t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6648" y="1"/>
            <a:ext cx="3325352" cy="30773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838200" y="316525"/>
            <a:ext cx="105156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useful functions…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838200" y="1471100"/>
            <a:ext cx="8985900" cy="52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Logger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Prints messages to your run terminal (</a:t>
            </a:r>
            <a:r>
              <a:rPr lang="en-US" sz="2500">
                <a:solidFill>
                  <a:schemeClr val="dk1"/>
                </a:solidFill>
              </a:rPr>
              <a:t>Logcat)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Log.i (“myTag”, “pressed!”); //</a:t>
            </a:r>
            <a:r>
              <a:rPr lang="en-US" sz="2000" b="1" i="1">
                <a:solidFill>
                  <a:schemeClr val="dk1"/>
                </a:solidFill>
              </a:rPr>
              <a:t> </a:t>
            </a:r>
            <a:r>
              <a:rPr lang="en-US" sz="2000" b="1">
                <a:solidFill>
                  <a:srgbClr val="6A6A6A"/>
                </a:solidFill>
                <a:highlight>
                  <a:srgbClr val="FFFFFF"/>
                </a:highlight>
              </a:rPr>
              <a:t>import android</a:t>
            </a:r>
            <a:r>
              <a:rPr lang="en-US" sz="2000" b="1">
                <a:solidFill>
                  <a:srgbClr val="545454"/>
                </a:solidFill>
                <a:highlight>
                  <a:srgbClr val="FFFFFF"/>
                </a:highlight>
              </a:rPr>
              <a:t>.util.</a:t>
            </a:r>
            <a:r>
              <a:rPr lang="en-US" sz="2000" b="1">
                <a:solidFill>
                  <a:srgbClr val="6A6A6A"/>
                </a:solidFill>
                <a:highlight>
                  <a:srgbClr val="FFFFFF"/>
                </a:highlight>
              </a:rPr>
              <a:t>Log</a:t>
            </a:r>
            <a:endParaRPr sz="2000" b="1" i="1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Show/Hide SoftKeyboard onCreate()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Hide:</a:t>
            </a:r>
            <a:r>
              <a:rPr lang="en-US" sz="25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getWindow().setSoftInputMode(WindowManager.LayoutParams.SOFT_INPUT_HIDDEN);</a:t>
            </a:r>
            <a:endParaRPr i="1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Show: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getWindow().setSoftInputMode(WinowdManager.LayoutParams.SOFT_INPUT_VISIBLE);</a:t>
            </a:r>
            <a:endParaRPr sz="25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i="1">
                <a:solidFill>
                  <a:schemeClr val="dk1"/>
                </a:solidFill>
              </a:rPr>
              <a:t>//</a:t>
            </a:r>
            <a:r>
              <a:rPr lang="en-US" sz="2000" b="1" i="1">
                <a:solidFill>
                  <a:schemeClr val="dk1"/>
                </a:solidFill>
              </a:rPr>
              <a:t> </a:t>
            </a:r>
            <a:r>
              <a:rPr lang="en-US" sz="2000" b="1">
                <a:solidFill>
                  <a:srgbClr val="6A6A6A"/>
                </a:solidFill>
                <a:highlight>
                  <a:schemeClr val="lt1"/>
                </a:highlight>
              </a:rPr>
              <a:t>import android</a:t>
            </a:r>
            <a:r>
              <a:rPr lang="en-US" sz="2000" b="1">
                <a:solidFill>
                  <a:srgbClr val="545454"/>
                </a:solidFill>
                <a:highlight>
                  <a:schemeClr val="lt1"/>
                </a:highlight>
              </a:rPr>
              <a:t>.view.WindowManager</a:t>
            </a:r>
            <a:endParaRPr sz="2500" i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0982" y="4923692"/>
            <a:ext cx="2161018" cy="193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</a:t>
            </a:r>
            <a:r>
              <a:rPr lang="en-US" sz="3500"/>
              <a:t> (in .zip)</a:t>
            </a:r>
            <a:endParaRPr sz="3500"/>
          </a:p>
        </p:txBody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https://drive.google.com/open?id=1qnCzNm5sZjBg9GI6YAj9JGq221CC025C</a:t>
            </a:r>
            <a:endParaRPr dirty="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title"/>
          </p:nvPr>
        </p:nvSpPr>
        <p:spPr>
          <a:xfrm>
            <a:off x="1139313" y="1487361"/>
            <a:ext cx="991337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Nunito"/>
              <a:buNone/>
            </a:pPr>
            <a:r>
              <a:rPr lang="en-US" sz="3959" b="1" i="0" u="none" strike="noStrike" cap="non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HELP! </a:t>
            </a:r>
            <a:br>
              <a:rPr lang="en-US" sz="3959" b="1" i="0" u="none" strike="noStrike" cap="non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n-US" sz="1979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959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My Gradle Build is too slow!</a:t>
            </a:r>
            <a:endParaRPr sz="3959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3">
            <a:alphaModFix/>
          </a:blip>
          <a:srcRect l="33870" r="32857"/>
          <a:stretch/>
        </p:blipFill>
        <p:spPr>
          <a:xfrm>
            <a:off x="0" y="4763728"/>
            <a:ext cx="12192000" cy="209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1033" y="351995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5">
            <a:alphaModFix/>
          </a:blip>
          <a:srcRect l="20364" t="14152" r="19743" b="19298"/>
          <a:stretch/>
        </p:blipFill>
        <p:spPr>
          <a:xfrm>
            <a:off x="10677833" y="3200399"/>
            <a:ext cx="1327355" cy="147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838200" y="695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Ways to optimize your build speed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838200" y="1509375"/>
            <a:ext cx="10515600" cy="5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1: </a:t>
            </a: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Offline Work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In Android Studio go to File -&gt; Settings -&gt; Build, Execution, Deployment -&gt; Build Tools -&gt; Gradle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Check the 'Offline work' under 'Global Gradle settings’</a:t>
            </a:r>
            <a:endParaRPr sz="600"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2</a:t>
            </a: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Disable Saving State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Open your AVD Manager.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Select your AVD of choice, and edit its settings.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Tap on the Show Advanced Settings button.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Under the "Emulated Performance" sub-category, "Boot option" menu, check "Cold boot".</a:t>
            </a:r>
            <a:endParaRPr/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9341" y="3655813"/>
            <a:ext cx="1886399" cy="85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4">
            <a:alphaModFix/>
          </a:blip>
          <a:srcRect t="5378" b="38027"/>
          <a:stretch/>
        </p:blipFill>
        <p:spPr>
          <a:xfrm>
            <a:off x="8804787" y="2813572"/>
            <a:ext cx="2924034" cy="16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030857" y="462103"/>
            <a:ext cx="4770244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Android MVC</a:t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273402" y="1619683"/>
            <a:ext cx="9667807" cy="45525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hape 5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1005375" y="2503718"/>
            <a:ext cx="10181100" cy="225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endParaRPr sz="6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000">
                <a:solidFill>
                  <a:schemeClr val="lt1"/>
                </a:solidFill>
              </a:rPr>
              <a:t>Email: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leslie.nma@gmail.com</a:t>
            </a:r>
            <a:endParaRPr sz="30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000">
                <a:solidFill>
                  <a:schemeClr val="lt1"/>
                </a:solidFill>
              </a:rPr>
              <a:t>LinkedIn: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https://www.linkedin.com/in/lesliehozonghong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Appendix: Running AVD </a:t>
            </a:r>
            <a:b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28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(from installation guide)</a:t>
            </a:r>
            <a:endParaRPr sz="28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110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Android Studio menu, go to</a:t>
            </a: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Tools &gt; AVD Manager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arenR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“Create Virtual Device”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120" y="2930978"/>
            <a:ext cx="7758793" cy="360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462154" y="5147466"/>
            <a:ext cx="5441497" cy="4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Select Nexus 4 and click “Next”</a:t>
            </a:r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6288351" y="5024549"/>
            <a:ext cx="5441497" cy="110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Select “Oreo” (API Level 27) for system image and click the </a:t>
            </a:r>
            <a:r>
              <a:rPr lang="en-US" sz="259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button next to it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3651" y="942977"/>
            <a:ext cx="6039065" cy="391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483" y="307633"/>
            <a:ext cx="5554822" cy="4502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866601" y="391996"/>
            <a:ext cx="9860014" cy="103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rPr lang="en-US"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Click “Next” once done. Stick to the default configuration and click “Finish”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rPr lang="en-US"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6) In the menu bar, click the run button indicated by a green arrow</a:t>
            </a:r>
            <a:endParaRPr/>
          </a:p>
        </p:txBody>
      </p:sp>
      <p:pic>
        <p:nvPicPr>
          <p:cNvPr id="614" name="Shape 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5543" y="1580105"/>
            <a:ext cx="7422760" cy="47729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/>
        </p:nvSpPr>
        <p:spPr>
          <a:xfrm>
            <a:off x="820854" y="2394241"/>
            <a:ext cx="9860014" cy="103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7) Select Nexus 4 API 26 as your deployment target. Check “Use same selection for future launches.” Click “Ok” and launch the emulator. </a:t>
            </a:r>
            <a:endParaRPr/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1371" y="3249177"/>
            <a:ext cx="5098980" cy="338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1737852" y="2636377"/>
            <a:ext cx="31770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Debugging</a:t>
            </a:r>
            <a:endParaRPr sz="4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3">
            <a:alphaModFix/>
          </a:blip>
          <a:srcRect r="67339"/>
          <a:stretch/>
        </p:blipFill>
        <p:spPr>
          <a:xfrm>
            <a:off x="6356555" y="0"/>
            <a:ext cx="58354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9306" y="2054187"/>
            <a:ext cx="2489941" cy="24899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title"/>
          </p:nvPr>
        </p:nvSpPr>
        <p:spPr>
          <a:xfrm>
            <a:off x="2193754" y="343265"/>
            <a:ext cx="7804784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Monitor - Logcat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676401" y="4885702"/>
            <a:ext cx="8839197" cy="14669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1662113" y="4871412"/>
            <a:ext cx="8867775" cy="1496060"/>
          </a:xfrm>
          <a:custGeom>
            <a:avLst/>
            <a:gdLst/>
            <a:ahLst/>
            <a:cxnLst/>
            <a:rect l="0" t="0" r="0" b="0"/>
            <a:pathLst>
              <a:path w="8867775" h="1496060" extrusionOk="0">
                <a:moveTo>
                  <a:pt x="0" y="0"/>
                </a:moveTo>
                <a:lnTo>
                  <a:pt x="8867772" y="0"/>
                </a:lnTo>
                <a:lnTo>
                  <a:pt x="8867772" y="1495479"/>
                </a:lnTo>
                <a:lnTo>
                  <a:pt x="0" y="1495479"/>
                </a:lnTo>
                <a:lnTo>
                  <a:pt x="0" y="0"/>
                </a:lnTo>
                <a:close/>
              </a:path>
            </a:pathLst>
          </a:custGeom>
          <a:noFill/>
          <a:ln w="285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5332637" y="1173904"/>
            <a:ext cx="4694214" cy="3470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5602950" y="4243299"/>
            <a:ext cx="2600325" cy="264160"/>
          </a:xfrm>
          <a:custGeom>
            <a:avLst/>
            <a:gdLst/>
            <a:ahLst/>
            <a:cxnLst/>
            <a:rect l="0" t="0" r="0" b="0"/>
            <a:pathLst>
              <a:path w="2600325" h="264160" extrusionOk="0">
                <a:moveTo>
                  <a:pt x="0" y="0"/>
                </a:moveTo>
                <a:lnTo>
                  <a:pt x="2599799" y="0"/>
                </a:lnTo>
                <a:lnTo>
                  <a:pt x="2599799" y="263999"/>
                </a:lnTo>
                <a:lnTo>
                  <a:pt x="0" y="263999"/>
                </a:lnTo>
                <a:lnTo>
                  <a:pt x="0" y="0"/>
                </a:lnTo>
                <a:close/>
              </a:path>
            </a:pathLst>
          </a:custGeom>
          <a:noFill/>
          <a:ln w="285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945326" y="2695550"/>
            <a:ext cx="2910549" cy="42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4070391" y="6618255"/>
            <a:ext cx="6523990" cy="2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https:/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/www.raywenderlich.com/154676/android-studio-tutorial-introduction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/>
          </p:nvPr>
        </p:nvSpPr>
        <p:spPr>
          <a:xfrm>
            <a:off x="2193754" y="343265"/>
            <a:ext cx="7804784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Monitor - Logcat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912499" y="5363876"/>
            <a:ext cx="8367026" cy="12898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1912500" y="1199499"/>
            <a:ext cx="8367027" cy="405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794025" y="2906829"/>
            <a:ext cx="3720465" cy="247650"/>
          </a:xfrm>
          <a:custGeom>
            <a:avLst/>
            <a:gdLst/>
            <a:ahLst/>
            <a:cxnLst/>
            <a:rect l="0" t="0" r="0" b="0"/>
            <a:pathLst>
              <a:path w="3720465" h="247650" extrusionOk="0">
                <a:moveTo>
                  <a:pt x="0" y="0"/>
                </a:moveTo>
                <a:lnTo>
                  <a:pt x="3720300" y="0"/>
                </a:lnTo>
                <a:lnTo>
                  <a:pt x="3720300" y="247499"/>
                </a:lnTo>
                <a:lnTo>
                  <a:pt x="0" y="247499"/>
                </a:lnTo>
                <a:lnTo>
                  <a:pt x="0" y="0"/>
                </a:lnTo>
                <a:close/>
              </a:path>
            </a:pathLst>
          </a:custGeom>
          <a:noFill/>
          <a:ln w="285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912501" y="3988620"/>
            <a:ext cx="3795395" cy="163830"/>
          </a:xfrm>
          <a:custGeom>
            <a:avLst/>
            <a:gdLst/>
            <a:ahLst/>
            <a:cxnLst/>
            <a:rect l="0" t="0" r="0" b="0"/>
            <a:pathLst>
              <a:path w="3795395" h="163829" extrusionOk="0">
                <a:moveTo>
                  <a:pt x="0" y="0"/>
                </a:moveTo>
                <a:lnTo>
                  <a:pt x="3794999" y="0"/>
                </a:lnTo>
                <a:lnTo>
                  <a:pt x="3794999" y="163799"/>
                </a:lnTo>
                <a:lnTo>
                  <a:pt x="0" y="163799"/>
                </a:lnTo>
                <a:lnTo>
                  <a:pt x="0" y="0"/>
                </a:lnTo>
                <a:close/>
              </a:path>
            </a:pathLst>
          </a:custGeom>
          <a:noFill/>
          <a:ln w="285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4070391" y="6618255"/>
            <a:ext cx="6523990" cy="2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https:/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/www.raywenderlich.com/154676/android-studio-tutorial-introduction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1"/>
            <a:ext cx="12192000" cy="5604386"/>
          </a:xfrm>
          <a:prstGeom prst="rect">
            <a:avLst/>
          </a:prstGeom>
          <a:solidFill>
            <a:srgbClr val="7FB5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Nunito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Android Studio</a:t>
            </a:r>
            <a:endParaRPr sz="44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3495368" y="1661192"/>
            <a:ext cx="5132438" cy="330901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Shape 1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96772" y="2055812"/>
            <a:ext cx="2598456" cy="259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664111" y="114402"/>
            <a:ext cx="3807541" cy="110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Studio Interface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0" name="Shape 18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934" y="1122866"/>
            <a:ext cx="11389292" cy="532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1027906"/>
            <a:ext cx="12192000" cy="5830094"/>
          </a:xfrm>
          <a:prstGeom prst="rect">
            <a:avLst/>
          </a:prstGeom>
          <a:solidFill>
            <a:srgbClr val="339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219770" y="101062"/>
            <a:ext cx="8690578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Developer Toolbar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8" name="Shape 18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770" y="1241547"/>
            <a:ext cx="9864705" cy="555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1027906"/>
            <a:ext cx="12192000" cy="5830094"/>
          </a:xfrm>
          <a:prstGeom prst="rect">
            <a:avLst/>
          </a:prstGeom>
          <a:solidFill>
            <a:srgbClr val="20D2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219770" y="101062"/>
            <a:ext cx="8690578" cy="102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</a:pPr>
            <a:r>
              <a:rPr lang="en-US"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Designer Toolbar</a:t>
            </a:r>
            <a:endParaRPr sz="35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6" name="Shape 1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770" y="1453089"/>
            <a:ext cx="9472652" cy="497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1854</Words>
  <Application>Microsoft Macintosh PowerPoint</Application>
  <PresentationFormat>Widescreen</PresentationFormat>
  <Paragraphs>366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Verdana</vt:lpstr>
      <vt:lpstr>Century Gothic</vt:lpstr>
      <vt:lpstr>Nunito</vt:lpstr>
      <vt:lpstr>Calibri</vt:lpstr>
      <vt:lpstr>Baumans</vt:lpstr>
      <vt:lpstr>Arial</vt:lpstr>
      <vt:lpstr>Office Theme</vt:lpstr>
      <vt:lpstr>1_Office Theme</vt:lpstr>
      <vt:lpstr>Basic Android Development</vt:lpstr>
      <vt:lpstr>Pre-Installation(s)</vt:lpstr>
      <vt:lpstr>PowerPoint Presentation</vt:lpstr>
      <vt:lpstr>System Architecture</vt:lpstr>
      <vt:lpstr>Android MVC</vt:lpstr>
      <vt:lpstr>Android Studio</vt:lpstr>
      <vt:lpstr>Studio Interface</vt:lpstr>
      <vt:lpstr>Developer Toolbar</vt:lpstr>
      <vt:lpstr>Designer Toolbar</vt:lpstr>
      <vt:lpstr>UI Controls/ Element</vt:lpstr>
      <vt:lpstr>UI Controls</vt:lpstr>
      <vt:lpstr>Advanced Controls</vt:lpstr>
      <vt:lpstr>Layouts</vt:lpstr>
      <vt:lpstr>Layout Types</vt:lpstr>
      <vt:lpstr>Cont…</vt:lpstr>
      <vt:lpstr>Relative Layout</vt:lpstr>
      <vt:lpstr>LayoutParam</vt:lpstr>
      <vt:lpstr>What if I want to position the element independent of each other?</vt:lpstr>
      <vt:lpstr>Linear Layout</vt:lpstr>
      <vt:lpstr>Example</vt:lpstr>
      <vt:lpstr>Other Layouts</vt:lpstr>
      <vt:lpstr>In Android Studio 2.2, Google introduce a new layout….</vt:lpstr>
      <vt:lpstr>What is Constraint Layout? </vt:lpstr>
      <vt:lpstr>Features</vt:lpstr>
      <vt:lpstr>Using the Inspector plane</vt:lpstr>
      <vt:lpstr>Vertical Alignment</vt:lpstr>
      <vt:lpstr>Importing  Images</vt:lpstr>
      <vt:lpstr>PowerPoint Presentation</vt:lpstr>
      <vt:lpstr> Screen too long? No problem! Scroll View</vt:lpstr>
      <vt:lpstr>PowerPoint Presentation</vt:lpstr>
      <vt:lpstr>Try it Yourself!</vt:lpstr>
      <vt:lpstr>Scripting</vt:lpstr>
      <vt:lpstr>Android Activity</vt:lpstr>
      <vt:lpstr>Event Handling (in controller) </vt:lpstr>
      <vt:lpstr>Navigate to app/java/com/MainActivity</vt:lpstr>
      <vt:lpstr> Wiring your  Buttons</vt:lpstr>
      <vt:lpstr>PowerPoint Presentation</vt:lpstr>
      <vt:lpstr> Wiring your  TextView</vt:lpstr>
      <vt:lpstr>PowerPoint Presentation</vt:lpstr>
      <vt:lpstr> Wiring your  Image</vt:lpstr>
      <vt:lpstr>PowerPoint Presentation</vt:lpstr>
      <vt:lpstr>Toast Message?</vt:lpstr>
      <vt:lpstr>PowerPoint Presentation</vt:lpstr>
      <vt:lpstr>Switching Screen</vt:lpstr>
      <vt:lpstr>PowerPoint Presentation</vt:lpstr>
      <vt:lpstr>More useful functions…</vt:lpstr>
      <vt:lpstr>Solution (in .zip)</vt:lpstr>
      <vt:lpstr>HELP!   My Gradle Build is too slow!</vt:lpstr>
      <vt:lpstr>Ways to optimize your build speed</vt:lpstr>
      <vt:lpstr>Thank You  Email: leslie.nma@gmail.com LinkedIn: https://www.linkedin.com/in/lesliehozonghong</vt:lpstr>
      <vt:lpstr>Appendix: Running AVD  (from installation guide)</vt:lpstr>
      <vt:lpstr>PowerPoint Presentation</vt:lpstr>
      <vt:lpstr>PowerPoint Presentation</vt:lpstr>
      <vt:lpstr>Debugging</vt:lpstr>
      <vt:lpstr>Android Monitor - Logcat</vt:lpstr>
      <vt:lpstr>Android Monitor - Logcat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Android Development</dc:title>
  <cp:lastModifiedBy>Liu Yuheng</cp:lastModifiedBy>
  <cp:revision>2</cp:revision>
  <dcterms:modified xsi:type="dcterms:W3CDTF">2019-05-12T17:02:11Z</dcterms:modified>
</cp:coreProperties>
</file>